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3" r:id="rId2"/>
    <p:sldId id="256" r:id="rId3"/>
    <p:sldId id="371" r:id="rId4"/>
    <p:sldId id="385" r:id="rId5"/>
    <p:sldId id="373" r:id="rId6"/>
    <p:sldId id="386" r:id="rId7"/>
    <p:sldId id="374" r:id="rId8"/>
    <p:sldId id="370" r:id="rId9"/>
  </p:sldIdLst>
  <p:sldSz cx="9144000" cy="6858000" type="screen4x3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B"/>
    <a:srgbClr val="0038A8"/>
    <a:srgbClr val="DFF2F8"/>
    <a:srgbClr val="CC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83478" autoAdjust="0"/>
  </p:normalViewPr>
  <p:slideViewPr>
    <p:cSldViewPr>
      <p:cViewPr varScale="1">
        <p:scale>
          <a:sx n="76" d="100"/>
          <a:sy n="76" d="100"/>
        </p:scale>
        <p:origin x="-17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08" y="81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ulpmap%20Probus%20NL\cijfers%20Probus%20N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plotArea>
      <c:layout/>
      <c:lineChart>
        <c:grouping val="standard"/>
        <c:ser>
          <c:idx val="0"/>
          <c:order val="0"/>
          <c:tx>
            <c:strRef>
              <c:f>Blad1!$D$1</c:f>
              <c:strCache>
                <c:ptCount val="1"/>
                <c:pt idx="0">
                  <c:v>Aantal clubs</c:v>
                </c:pt>
              </c:strCache>
            </c:strRef>
          </c:tx>
          <c:marker>
            <c:symbol val="none"/>
          </c:marker>
          <c:cat>
            <c:numRef>
              <c:f>Blad1!$B$2:$B$40</c:f>
              <c:numCache>
                <c:formatCode>General</c:formatCode>
                <c:ptCount val="39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</c:numCache>
            </c:numRef>
          </c:cat>
          <c:val>
            <c:numRef>
              <c:f>Blad1!$D$2:$D$40</c:f>
              <c:numCache>
                <c:formatCode>General</c:formatCode>
                <c:ptCount val="39"/>
                <c:pt idx="0">
                  <c:v>1</c:v>
                </c:pt>
                <c:pt idx="1">
                  <c:v>10</c:v>
                </c:pt>
                <c:pt idx="2">
                  <c:v>23</c:v>
                </c:pt>
                <c:pt idx="3">
                  <c:v>32</c:v>
                </c:pt>
                <c:pt idx="4">
                  <c:v>44</c:v>
                </c:pt>
                <c:pt idx="5">
                  <c:v>56</c:v>
                </c:pt>
                <c:pt idx="6">
                  <c:v>75</c:v>
                </c:pt>
                <c:pt idx="7">
                  <c:v>84</c:v>
                </c:pt>
                <c:pt idx="8">
                  <c:v>100</c:v>
                </c:pt>
                <c:pt idx="9">
                  <c:v>119</c:v>
                </c:pt>
                <c:pt idx="10">
                  <c:v>141</c:v>
                </c:pt>
                <c:pt idx="11">
                  <c:v>170</c:v>
                </c:pt>
                <c:pt idx="12">
                  <c:v>186</c:v>
                </c:pt>
                <c:pt idx="13">
                  <c:v>206</c:v>
                </c:pt>
                <c:pt idx="14">
                  <c:v>225</c:v>
                </c:pt>
                <c:pt idx="15">
                  <c:v>239</c:v>
                </c:pt>
                <c:pt idx="16">
                  <c:v>257</c:v>
                </c:pt>
                <c:pt idx="17">
                  <c:v>266</c:v>
                </c:pt>
                <c:pt idx="18">
                  <c:v>283</c:v>
                </c:pt>
                <c:pt idx="19">
                  <c:v>295</c:v>
                </c:pt>
                <c:pt idx="20">
                  <c:v>300</c:v>
                </c:pt>
                <c:pt idx="21">
                  <c:v>304</c:v>
                </c:pt>
                <c:pt idx="22">
                  <c:v>312</c:v>
                </c:pt>
                <c:pt idx="23">
                  <c:v>324</c:v>
                </c:pt>
                <c:pt idx="24">
                  <c:v>329</c:v>
                </c:pt>
                <c:pt idx="25">
                  <c:v>337</c:v>
                </c:pt>
                <c:pt idx="26">
                  <c:v>343</c:v>
                </c:pt>
                <c:pt idx="27">
                  <c:v>349</c:v>
                </c:pt>
                <c:pt idx="28">
                  <c:v>360</c:v>
                </c:pt>
                <c:pt idx="29">
                  <c:v>371</c:v>
                </c:pt>
                <c:pt idx="30">
                  <c:v>382</c:v>
                </c:pt>
                <c:pt idx="31">
                  <c:v>388</c:v>
                </c:pt>
                <c:pt idx="32">
                  <c:v>396</c:v>
                </c:pt>
                <c:pt idx="33">
                  <c:v>402</c:v>
                </c:pt>
                <c:pt idx="34">
                  <c:v>408</c:v>
                </c:pt>
                <c:pt idx="35">
                  <c:v>413</c:v>
                </c:pt>
                <c:pt idx="36">
                  <c:v>417</c:v>
                </c:pt>
                <c:pt idx="37">
                  <c:v>426</c:v>
                </c:pt>
                <c:pt idx="38">
                  <c:v>429</c:v>
                </c:pt>
              </c:numCache>
            </c:numRef>
          </c:val>
        </c:ser>
        <c:ser>
          <c:idx val="1"/>
          <c:order val="1"/>
          <c:tx>
            <c:v>Jaartoename x 10</c:v>
          </c:tx>
          <c:marker>
            <c:symbol val="none"/>
          </c:marker>
          <c:cat>
            <c:numRef>
              <c:f>Blad1!$B$2:$B$40</c:f>
              <c:numCache>
                <c:formatCode>General</c:formatCode>
                <c:ptCount val="39"/>
                <c:pt idx="0">
                  <c:v>1977</c:v>
                </c:pt>
                <c:pt idx="1">
                  <c:v>1978</c:v>
                </c:pt>
                <c:pt idx="2">
                  <c:v>1979</c:v>
                </c:pt>
                <c:pt idx="3">
                  <c:v>1980</c:v>
                </c:pt>
                <c:pt idx="4">
                  <c:v>1981</c:v>
                </c:pt>
                <c:pt idx="5">
                  <c:v>1982</c:v>
                </c:pt>
                <c:pt idx="6">
                  <c:v>1983</c:v>
                </c:pt>
                <c:pt idx="7">
                  <c:v>1984</c:v>
                </c:pt>
                <c:pt idx="8">
                  <c:v>1985</c:v>
                </c:pt>
                <c:pt idx="9">
                  <c:v>1986</c:v>
                </c:pt>
                <c:pt idx="10">
                  <c:v>1987</c:v>
                </c:pt>
                <c:pt idx="11">
                  <c:v>1988</c:v>
                </c:pt>
                <c:pt idx="12">
                  <c:v>1989</c:v>
                </c:pt>
                <c:pt idx="13">
                  <c:v>1990</c:v>
                </c:pt>
                <c:pt idx="14">
                  <c:v>1991</c:v>
                </c:pt>
                <c:pt idx="15">
                  <c:v>1992</c:v>
                </c:pt>
                <c:pt idx="16">
                  <c:v>1993</c:v>
                </c:pt>
                <c:pt idx="17">
                  <c:v>1994</c:v>
                </c:pt>
                <c:pt idx="18">
                  <c:v>1995</c:v>
                </c:pt>
                <c:pt idx="19">
                  <c:v>1996</c:v>
                </c:pt>
                <c:pt idx="20">
                  <c:v>1997</c:v>
                </c:pt>
                <c:pt idx="21">
                  <c:v>1998</c:v>
                </c:pt>
                <c:pt idx="22">
                  <c:v>1999</c:v>
                </c:pt>
                <c:pt idx="23">
                  <c:v>2000</c:v>
                </c:pt>
                <c:pt idx="24">
                  <c:v>2001</c:v>
                </c:pt>
                <c:pt idx="25">
                  <c:v>2002</c:v>
                </c:pt>
                <c:pt idx="26">
                  <c:v>2003</c:v>
                </c:pt>
                <c:pt idx="27">
                  <c:v>2004</c:v>
                </c:pt>
                <c:pt idx="28">
                  <c:v>2005</c:v>
                </c:pt>
                <c:pt idx="29">
                  <c:v>2006</c:v>
                </c:pt>
                <c:pt idx="30">
                  <c:v>2007</c:v>
                </c:pt>
                <c:pt idx="31">
                  <c:v>2008</c:v>
                </c:pt>
                <c:pt idx="32">
                  <c:v>2009</c:v>
                </c:pt>
                <c:pt idx="33">
                  <c:v>2010</c:v>
                </c:pt>
                <c:pt idx="34">
                  <c:v>2011</c:v>
                </c:pt>
                <c:pt idx="35">
                  <c:v>2012</c:v>
                </c:pt>
                <c:pt idx="36">
                  <c:v>2013</c:v>
                </c:pt>
                <c:pt idx="37">
                  <c:v>2014</c:v>
                </c:pt>
                <c:pt idx="38">
                  <c:v>2015</c:v>
                </c:pt>
              </c:numCache>
            </c:numRef>
          </c:cat>
          <c:val>
            <c:numRef>
              <c:f>Blad1!$C$2:$C$40</c:f>
              <c:numCache>
                <c:formatCode>General</c:formatCode>
                <c:ptCount val="39"/>
                <c:pt idx="0">
                  <c:v>10</c:v>
                </c:pt>
                <c:pt idx="1">
                  <c:v>90</c:v>
                </c:pt>
                <c:pt idx="2">
                  <c:v>130</c:v>
                </c:pt>
                <c:pt idx="3">
                  <c:v>90</c:v>
                </c:pt>
                <c:pt idx="4">
                  <c:v>120</c:v>
                </c:pt>
                <c:pt idx="5">
                  <c:v>120</c:v>
                </c:pt>
                <c:pt idx="6">
                  <c:v>190</c:v>
                </c:pt>
                <c:pt idx="7">
                  <c:v>90</c:v>
                </c:pt>
                <c:pt idx="8">
                  <c:v>160</c:v>
                </c:pt>
                <c:pt idx="9">
                  <c:v>190</c:v>
                </c:pt>
                <c:pt idx="10">
                  <c:v>220</c:v>
                </c:pt>
                <c:pt idx="11">
                  <c:v>290</c:v>
                </c:pt>
                <c:pt idx="12">
                  <c:v>160</c:v>
                </c:pt>
                <c:pt idx="13">
                  <c:v>200</c:v>
                </c:pt>
                <c:pt idx="14">
                  <c:v>190</c:v>
                </c:pt>
                <c:pt idx="15">
                  <c:v>140</c:v>
                </c:pt>
                <c:pt idx="16">
                  <c:v>180</c:v>
                </c:pt>
                <c:pt idx="17">
                  <c:v>90</c:v>
                </c:pt>
                <c:pt idx="18">
                  <c:v>170</c:v>
                </c:pt>
                <c:pt idx="19">
                  <c:v>120</c:v>
                </c:pt>
                <c:pt idx="20">
                  <c:v>50</c:v>
                </c:pt>
                <c:pt idx="21">
                  <c:v>40</c:v>
                </c:pt>
                <c:pt idx="22">
                  <c:v>80</c:v>
                </c:pt>
                <c:pt idx="23">
                  <c:v>120</c:v>
                </c:pt>
                <c:pt idx="24">
                  <c:v>50</c:v>
                </c:pt>
                <c:pt idx="25">
                  <c:v>80</c:v>
                </c:pt>
                <c:pt idx="26">
                  <c:v>60</c:v>
                </c:pt>
                <c:pt idx="27">
                  <c:v>60</c:v>
                </c:pt>
                <c:pt idx="28">
                  <c:v>110</c:v>
                </c:pt>
                <c:pt idx="29">
                  <c:v>110</c:v>
                </c:pt>
                <c:pt idx="30">
                  <c:v>110</c:v>
                </c:pt>
                <c:pt idx="31">
                  <c:v>60</c:v>
                </c:pt>
                <c:pt idx="32">
                  <c:v>80</c:v>
                </c:pt>
                <c:pt idx="33">
                  <c:v>60</c:v>
                </c:pt>
                <c:pt idx="34">
                  <c:v>60</c:v>
                </c:pt>
                <c:pt idx="35">
                  <c:v>50</c:v>
                </c:pt>
                <c:pt idx="36">
                  <c:v>40</c:v>
                </c:pt>
                <c:pt idx="37">
                  <c:v>90</c:v>
                </c:pt>
                <c:pt idx="38">
                  <c:v>30</c:v>
                </c:pt>
              </c:numCache>
            </c:numRef>
          </c:val>
        </c:ser>
        <c:marker val="1"/>
        <c:axId val="78030336"/>
        <c:axId val="78031872"/>
      </c:lineChart>
      <c:catAx>
        <c:axId val="78030336"/>
        <c:scaling>
          <c:orientation val="minMax"/>
        </c:scaling>
        <c:axPos val="b"/>
        <c:numFmt formatCode="General" sourceLinked="1"/>
        <c:tickLblPos val="nextTo"/>
        <c:crossAx val="78031872"/>
        <c:crosses val="autoZero"/>
        <c:auto val="1"/>
        <c:lblAlgn val="ctr"/>
        <c:lblOffset val="100"/>
        <c:tickLblSkip val="5"/>
      </c:catAx>
      <c:valAx>
        <c:axId val="78031872"/>
        <c:scaling>
          <c:orientation val="minMax"/>
          <c:max val="4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 baseline="0">
                <a:solidFill>
                  <a:srgbClr val="002060"/>
                </a:solidFill>
              </a:defRPr>
            </a:pPr>
            <a:endParaRPr lang="nl-NL"/>
          </a:p>
        </c:txPr>
        <c:crossAx val="7803033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1868205891791357"/>
          <c:y val="0.24357007098250638"/>
          <c:w val="0.16590368102240041"/>
          <c:h val="0.29282701731249189"/>
        </c:manualLayout>
      </c:layout>
    </c:legend>
    <c:plotVisOnly val="1"/>
    <c:dispBlanksAs val="gap"/>
  </c:chart>
  <c:txPr>
    <a:bodyPr/>
    <a:lstStyle/>
    <a:p>
      <a:pPr>
        <a:defRPr b="1" i="0" baseline="0"/>
      </a:pPr>
      <a:endParaRPr lang="nl-N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CE851-A873-4D73-B3AA-584CA7ED87E1}" type="datetimeFigureOut">
              <a:rPr lang="nl-NL" smtClean="0"/>
              <a:t>11-11-2015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0A8BF-4D7A-4B5B-A7C5-233343ABB54A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2CB0E-8861-4D8D-83BF-7209A737736D}" type="datetimeFigureOut">
              <a:rPr lang="nl-NL" smtClean="0"/>
              <a:pPr/>
              <a:t>11-11-2015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61BFA-1F60-4E07-B84F-8E4EC641F51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1BFA-1F60-4E07-B84F-8E4EC641F510}" type="slidenum">
              <a:rPr lang="nl-NL" smtClean="0"/>
              <a:pPr/>
              <a:t>0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1BFA-1F60-4E07-B84F-8E4EC641F510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61BFA-1F60-4E07-B84F-8E4EC641F510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3AB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812000" y="6480000"/>
            <a:ext cx="900000" cy="324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5CAF-BEEB-4C20-BB08-A7C737E18DB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8280000" cy="100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2000" y="1548000"/>
            <a:ext cx="828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72000" y="6480000"/>
            <a:ext cx="5400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3AB"/>
                </a:solidFill>
                <a:latin typeface="Narkisim" pitchFamily="34" charset="-79"/>
                <a:cs typeface="Narkisim" pitchFamily="34" charset="-79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32000" y="6480000"/>
            <a:ext cx="468000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3AB"/>
                </a:solidFill>
                <a:latin typeface="Narkisim" pitchFamily="34" charset="-79"/>
                <a:cs typeface="Narkisim" pitchFamily="34" charset="-79"/>
              </a:defRPr>
            </a:lvl1pPr>
          </a:lstStyle>
          <a:p>
            <a:fld id="{6C1B5CAF-BEEB-4C20-BB08-A7C737E18DB3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 descr="Logo Probus omslag vs PW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97196" y="5994000"/>
            <a:ext cx="846804" cy="864000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 userDrawn="1"/>
        </p:nvCxnSpPr>
        <p:spPr bwMode="auto">
          <a:xfrm>
            <a:off x="396000" y="6408000"/>
            <a:ext cx="7902000" cy="0"/>
          </a:xfrm>
          <a:prstGeom prst="straightConnector1">
            <a:avLst/>
          </a:prstGeom>
          <a:noFill/>
          <a:ln w="114300">
            <a:solidFill>
              <a:srgbClr val="CC9933"/>
            </a:solidFill>
            <a:round/>
            <a:headEnd/>
            <a:tailEnd/>
          </a:ln>
        </p:spPr>
      </p:cxnSp>
      <p:cxnSp>
        <p:nvCxnSpPr>
          <p:cNvPr id="12" name="AutoShape 2"/>
          <p:cNvCxnSpPr>
            <a:cxnSpLocks noChangeShapeType="1"/>
          </p:cNvCxnSpPr>
          <p:nvPr userDrawn="1"/>
        </p:nvCxnSpPr>
        <p:spPr bwMode="auto">
          <a:xfrm rot="5400000">
            <a:off x="5855400" y="3144600"/>
            <a:ext cx="5713200" cy="0"/>
          </a:xfrm>
          <a:prstGeom prst="straightConnector1">
            <a:avLst/>
          </a:prstGeom>
          <a:noFill/>
          <a:ln w="114300">
            <a:solidFill>
              <a:srgbClr val="CC9933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AB"/>
          </a:solidFill>
          <a:latin typeface="Narkisim" pitchFamily="34" charset="-79"/>
          <a:ea typeface="+mj-ea"/>
          <a:cs typeface="Narkisim" pitchFamily="34" charset="-79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3AB"/>
          </a:solidFill>
          <a:latin typeface="Narkisim" pitchFamily="34" charset="-79"/>
          <a:ea typeface="+mn-ea"/>
          <a:cs typeface="Narkisim" pitchFamily="34" charset="-79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3AB"/>
          </a:solidFill>
          <a:latin typeface="Narkisim" pitchFamily="34" charset="-79"/>
          <a:ea typeface="+mn-ea"/>
          <a:cs typeface="Narkisim" pitchFamily="34" charset="-79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3AB"/>
          </a:solidFill>
          <a:latin typeface="Narkisim" pitchFamily="34" charset="-79"/>
          <a:ea typeface="+mn-ea"/>
          <a:cs typeface="Narkisim" pitchFamily="34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3AB"/>
          </a:solidFill>
          <a:latin typeface="Narkisim" pitchFamily="34" charset="-79"/>
          <a:ea typeface="+mn-ea"/>
          <a:cs typeface="Narkisim" pitchFamily="34" charset="-79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3AB"/>
          </a:solidFill>
          <a:latin typeface="Narkisim" pitchFamily="34" charset="-79"/>
          <a:ea typeface="+mn-ea"/>
          <a:cs typeface="Narkisim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kleur opvul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 descr="Logo Probus omsl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0000" y="180000"/>
            <a:ext cx="4716000" cy="481176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kstvak 5"/>
          <p:cNvSpPr txBox="1"/>
          <p:nvPr/>
        </p:nvSpPr>
        <p:spPr>
          <a:xfrm>
            <a:off x="611560" y="5154870"/>
            <a:ext cx="8280000" cy="1376513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 algn="ctr"/>
            <a:r>
              <a:rPr lang="nl-NL" sz="8000" b="1" dirty="0" smtClean="0">
                <a:solidFill>
                  <a:srgbClr val="0033AB"/>
                </a:solidFill>
                <a:latin typeface="Narkisim" pitchFamily="34" charset="-79"/>
                <a:cs typeface="Narkisim" pitchFamily="34" charset="-79"/>
              </a:rPr>
              <a:t>Probus Nederland</a:t>
            </a:r>
            <a:endParaRPr lang="nl-NL" sz="8000" b="1" dirty="0">
              <a:solidFill>
                <a:srgbClr val="0033AB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88000"/>
            <a:ext cx="304909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/>
          <a:srcRect l="1202" t="3488" r="1803" b="1495"/>
          <a:stretch>
            <a:fillRect/>
          </a:stretch>
        </p:blipFill>
        <p:spPr bwMode="auto">
          <a:xfrm>
            <a:off x="5220072" y="1188000"/>
            <a:ext cx="305871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43608" y="5085184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33AB"/>
                </a:solidFill>
                <a:effectLst/>
                <a:latin typeface="Narkisim" pitchFamily="34" charset="-79"/>
                <a:cs typeface="Narkisim" pitchFamily="34" charset="-79"/>
              </a:rPr>
              <a:t>F. J. (Fred) </a:t>
            </a:r>
            <a:r>
              <a:rPr kumimoji="0" lang="nl-NL" sz="2800" b="1" i="0" u="none" strike="noStrike" cap="none" normalizeH="0" baseline="0" dirty="0" err="1" smtClean="0">
                <a:ln>
                  <a:noFill/>
                </a:ln>
                <a:solidFill>
                  <a:srgbClr val="0033AB"/>
                </a:solidFill>
                <a:effectLst/>
                <a:latin typeface="Narkisim" pitchFamily="34" charset="-79"/>
                <a:cs typeface="Narkisim" pitchFamily="34" charset="-79"/>
              </a:rPr>
              <a:t>Carnill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76056" y="5085184"/>
            <a:ext cx="3384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33AB"/>
                </a:solidFill>
                <a:effectLst/>
                <a:latin typeface="Narkisim" pitchFamily="34" charset="-79"/>
                <a:cs typeface="Narkisim" pitchFamily="34" charset="-79"/>
              </a:rPr>
              <a:t>H.W. (Herman) </a:t>
            </a:r>
            <a:r>
              <a:rPr kumimoji="0" lang="nl-NL" sz="2800" b="1" i="0" u="none" strike="noStrike" cap="none" normalizeH="0" baseline="0" dirty="0" err="1" smtClean="0">
                <a:ln>
                  <a:noFill/>
                </a:ln>
                <a:solidFill>
                  <a:srgbClr val="0033AB"/>
                </a:solidFill>
                <a:effectLst/>
                <a:latin typeface="Narkisim" pitchFamily="34" charset="-79"/>
                <a:cs typeface="Narkisim" pitchFamily="34" charset="-79"/>
              </a:rPr>
              <a:t>Helwig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nl-NL" sz="5400" dirty="0" smtClean="0"/>
          </a:p>
          <a:p>
            <a:pPr algn="ctr">
              <a:buNone/>
            </a:pPr>
            <a:r>
              <a:rPr lang="nl-NL" sz="11500" dirty="0" smtClean="0"/>
              <a:t>Welkom</a:t>
            </a:r>
            <a:endParaRPr lang="nl-NL" sz="115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Probusactiviteiten</a:t>
            </a:r>
            <a:r>
              <a:rPr lang="nl-NL" dirty="0" smtClean="0"/>
              <a:t> in het land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22962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AFE70B8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5876" r="36073" b="26443"/>
          <a:stretch>
            <a:fillRect/>
          </a:stretch>
        </p:blipFill>
        <p:spPr bwMode="auto">
          <a:xfrm>
            <a:off x="1115616" y="4005064"/>
            <a:ext cx="6727851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Probus in cijfers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</p:nvPr>
        </p:nvGraphicFramePr>
        <p:xfrm>
          <a:off x="431800" y="1547813"/>
          <a:ext cx="82804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Automatisering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Nieuw bureau</a:t>
            </a:r>
            <a:br>
              <a:rPr lang="nl-NL" dirty="0" smtClean="0"/>
            </a:br>
            <a:r>
              <a:rPr lang="nl-NL" dirty="0" err="1" smtClean="0"/>
              <a:t>Mediaversa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Nieuwe zaken</a:t>
            </a:r>
            <a:br>
              <a:rPr lang="nl-NL" dirty="0" smtClean="0"/>
            </a:br>
            <a:r>
              <a:rPr lang="nl-NL" dirty="0" smtClean="0"/>
              <a:t>- moderner beheersysteem</a:t>
            </a:r>
            <a:br>
              <a:rPr lang="nl-NL" dirty="0" smtClean="0"/>
            </a:br>
            <a:r>
              <a:rPr lang="nl-NL" dirty="0" smtClean="0"/>
              <a:t>- mobiel vriendelijk</a:t>
            </a:r>
            <a:br>
              <a:rPr lang="nl-NL" dirty="0" smtClean="0"/>
            </a:br>
            <a:r>
              <a:rPr lang="nl-NL" dirty="0" smtClean="0"/>
              <a:t>- persoonlijke functionaliteit voor leden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/>
              <a:t>Het vertrouwen terug</a:t>
            </a:r>
            <a:endParaRPr lang="nl-NL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kleur opvul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Afbeelding 3" descr="Logo Probus omsl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0000" y="180000"/>
            <a:ext cx="4716000" cy="481176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ekstvak 5"/>
          <p:cNvSpPr txBox="1"/>
          <p:nvPr/>
        </p:nvSpPr>
        <p:spPr>
          <a:xfrm>
            <a:off x="611560" y="5401092"/>
            <a:ext cx="8280000" cy="884070"/>
          </a:xfrm>
          <a:prstGeom prst="rect">
            <a:avLst/>
          </a:prstGeom>
          <a:noFill/>
        </p:spPr>
        <p:txBody>
          <a:bodyPr wrap="square" lIns="72000" tIns="72000" rIns="72000" bIns="72000" rtlCol="0" anchor="ctr" anchorCtr="0">
            <a:spAutoFit/>
          </a:bodyPr>
          <a:lstStyle/>
          <a:p>
            <a:pPr algn="ctr"/>
            <a:r>
              <a:rPr lang="nl-NL" sz="4800" b="1" dirty="0" smtClean="0">
                <a:solidFill>
                  <a:srgbClr val="0033AB"/>
                </a:solidFill>
                <a:latin typeface="Narkisim" pitchFamily="34" charset="-79"/>
                <a:cs typeface="Narkisim" pitchFamily="34" charset="-79"/>
              </a:rPr>
              <a:t>Vriendschap en Verbondenheid</a:t>
            </a:r>
            <a:endParaRPr lang="nl-NL" sz="4800" b="1" dirty="0">
              <a:solidFill>
                <a:srgbClr val="0033AB"/>
              </a:solidFill>
              <a:latin typeface="Narkisim" pitchFamily="34" charset="-79"/>
              <a:cs typeface="Narkisim" pitchFamily="34" charset="-79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36</Words>
  <Application>Microsoft Office PowerPoint</Application>
  <PresentationFormat>Diavoorstelling (4:3)</PresentationFormat>
  <Paragraphs>17</Paragraphs>
  <Slides>8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Dia 0</vt:lpstr>
      <vt:lpstr>Dia 1</vt:lpstr>
      <vt:lpstr>Dia 2</vt:lpstr>
      <vt:lpstr>Probusactiviteiten in het land</vt:lpstr>
      <vt:lpstr>Probus in cijfers</vt:lpstr>
      <vt:lpstr>Automatisering</vt:lpstr>
      <vt:lpstr>Het vertrouwen terug</vt:lpstr>
      <vt:lpstr>Dia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2011Hans1945</dc:creator>
  <cp:lastModifiedBy>Hans Vroon</cp:lastModifiedBy>
  <cp:revision>267</cp:revision>
  <dcterms:created xsi:type="dcterms:W3CDTF">2012-03-14T13:46:53Z</dcterms:created>
  <dcterms:modified xsi:type="dcterms:W3CDTF">2015-11-11T21:01:59Z</dcterms:modified>
</cp:coreProperties>
</file>